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9" r:id="rId9"/>
    <p:sldId id="270" r:id="rId10"/>
    <p:sldId id="265" r:id="rId11"/>
    <p:sldId id="266" r:id="rId12"/>
    <p:sldId id="267" r:id="rId13"/>
    <p:sldId id="264" r:id="rId14"/>
    <p:sldId id="268" r:id="rId15"/>
    <p:sldId id="285" r:id="rId16"/>
    <p:sldId id="271" r:id="rId17"/>
    <p:sldId id="272" r:id="rId18"/>
    <p:sldId id="273" r:id="rId19"/>
    <p:sldId id="274" r:id="rId20"/>
    <p:sldId id="284" r:id="rId21"/>
    <p:sldId id="283" r:id="rId22"/>
    <p:sldId id="276" r:id="rId23"/>
    <p:sldId id="277" r:id="rId24"/>
    <p:sldId id="278" r:id="rId25"/>
    <p:sldId id="279" r:id="rId26"/>
  </p:sldIdLst>
  <p:sldSz cx="11979275" cy="7132638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7">
          <p15:clr>
            <a:srgbClr val="A4A3A4"/>
          </p15:clr>
        </p15:guide>
        <p15:guide id="2" pos="37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F06B"/>
    <a:srgbClr val="79CF07"/>
    <a:srgbClr val="E86B16"/>
    <a:srgbClr val="C40CB7"/>
    <a:srgbClr val="0CC1CA"/>
    <a:srgbClr val="FD33FF"/>
    <a:srgbClr val="36B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91" autoAdjust="0"/>
  </p:normalViewPr>
  <p:slideViewPr>
    <p:cSldViewPr snapToGrid="0">
      <p:cViewPr varScale="1">
        <p:scale>
          <a:sx n="65" d="100"/>
          <a:sy n="65" d="100"/>
        </p:scale>
        <p:origin x="960" y="72"/>
      </p:cViewPr>
      <p:guideLst>
        <p:guide orient="horz" pos="2247"/>
        <p:guide pos="37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FB937-A624-4045-99FF-77D213383A30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8200" y="1143000"/>
            <a:ext cx="51816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4EC77-4C30-4DB3-B9F4-0221C44D7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59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8200" y="1143000"/>
            <a:ext cx="5181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EC77-4C30-4DB3-B9F4-0221C44D72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1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8200" y="1143000"/>
            <a:ext cx="5181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EC77-4C30-4DB3-B9F4-0221C44D72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7410" y="1167309"/>
            <a:ext cx="8984456" cy="248321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7410" y="3746287"/>
            <a:ext cx="8984456" cy="17220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3575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45520277-A402-4A54-80A8-BC02AC61F37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8135" y="6610899"/>
            <a:ext cx="4043005" cy="379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363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8625E473-28AC-4F92-B795-A528777C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70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75" y="379747"/>
            <a:ext cx="10332125" cy="137864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3575" y="1898735"/>
            <a:ext cx="10332125" cy="452559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3575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45520277-A402-4A54-80A8-BC02AC61F37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8135" y="6610899"/>
            <a:ext cx="4043005" cy="379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363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8625E473-28AC-4F92-B795-A528777C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59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2669" y="379747"/>
            <a:ext cx="2583031" cy="6044581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3575" y="379747"/>
            <a:ext cx="7599353" cy="604458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3575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45520277-A402-4A54-80A8-BC02AC61F37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8135" y="6610899"/>
            <a:ext cx="4043005" cy="379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363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8625E473-28AC-4F92-B795-A528777C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8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75" y="379747"/>
            <a:ext cx="10332125" cy="137864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575" y="1898735"/>
            <a:ext cx="10332125" cy="45255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3575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45520277-A402-4A54-80A8-BC02AC61F37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8135" y="6610899"/>
            <a:ext cx="4043005" cy="379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363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8625E473-28AC-4F92-B795-A528777C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96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336" y="1778207"/>
            <a:ext cx="10332125" cy="296697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336" y="4773255"/>
            <a:ext cx="10332125" cy="1560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3575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45520277-A402-4A54-80A8-BC02AC61F37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8135" y="6610899"/>
            <a:ext cx="4043005" cy="379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363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8625E473-28AC-4F92-B795-A528777C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96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75" y="379747"/>
            <a:ext cx="10332125" cy="137864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3575" y="1898735"/>
            <a:ext cx="5091192" cy="45255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4508" y="1898735"/>
            <a:ext cx="5091192" cy="45255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3575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45520277-A402-4A54-80A8-BC02AC61F37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68135" y="6610899"/>
            <a:ext cx="4043005" cy="379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0363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8625E473-28AC-4F92-B795-A528777C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64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5" y="379747"/>
            <a:ext cx="10332125" cy="137864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136" y="1748487"/>
            <a:ext cx="5067794" cy="85690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136" y="2605394"/>
            <a:ext cx="5067794" cy="38321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64508" y="1748487"/>
            <a:ext cx="5092752" cy="85690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64508" y="2605394"/>
            <a:ext cx="5092752" cy="38321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3575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45520277-A402-4A54-80A8-BC02AC61F37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968135" y="6610899"/>
            <a:ext cx="4043005" cy="379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60363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8625E473-28AC-4F92-B795-A528777C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7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75" y="379747"/>
            <a:ext cx="10332125" cy="137864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3575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45520277-A402-4A54-80A8-BC02AC61F37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68135" y="6610899"/>
            <a:ext cx="4043005" cy="379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60363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8625E473-28AC-4F92-B795-A528777C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0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23575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45520277-A402-4A54-80A8-BC02AC61F37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68135" y="6610899"/>
            <a:ext cx="4043005" cy="379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0363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8625E473-28AC-4F92-B795-A528777C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1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6" y="475509"/>
            <a:ext cx="3863628" cy="1664282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2752" y="1026968"/>
            <a:ext cx="6064508" cy="50687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136" y="2139792"/>
            <a:ext cx="3863628" cy="3964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3575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45520277-A402-4A54-80A8-BC02AC61F37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68135" y="6610899"/>
            <a:ext cx="4043005" cy="379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0363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8625E473-28AC-4F92-B795-A528777C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88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6" y="475509"/>
            <a:ext cx="3863628" cy="1664282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92752" y="1026968"/>
            <a:ext cx="6064508" cy="5068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136" y="2139792"/>
            <a:ext cx="3863628" cy="3964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3575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45520277-A402-4A54-80A8-BC02AC61F37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68135" y="6610899"/>
            <a:ext cx="4043005" cy="379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0363" y="6610899"/>
            <a:ext cx="2695337" cy="379747"/>
          </a:xfrm>
          <a:prstGeom prst="rect">
            <a:avLst/>
          </a:prstGeom>
        </p:spPr>
        <p:txBody>
          <a:bodyPr/>
          <a:lstStyle/>
          <a:p>
            <a:fld id="{8625E473-28AC-4F92-B795-A528777C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 userDrawn="1"/>
        </p:nvSpPr>
        <p:spPr>
          <a:xfrm>
            <a:off x="0" y="0"/>
            <a:ext cx="11979275" cy="7132638"/>
          </a:xfrm>
          <a:prstGeom prst="frame">
            <a:avLst>
              <a:gd name="adj1" fmla="val 324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888753" y="6860551"/>
            <a:ext cx="6201770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1100" b="1" cap="none" spc="0" dirty="0" smtClean="0">
                <a:ln/>
                <a:solidFill>
                  <a:schemeClr val="tx1"/>
                </a:solidFill>
                <a:effectLst/>
                <a:latin typeface="NikoshBAN" panose="02000000000000000000" pitchFamily="2" charset="0"/>
                <a:cs typeface="NikoshBAN" panose="02000000000000000000" pitchFamily="2" charset="0"/>
              </a:rPr>
              <a:t>পংকজ</a:t>
            </a:r>
            <a:r>
              <a:rPr lang="bn-IN" sz="1100" b="1" cap="none" spc="0" baseline="0" dirty="0" smtClean="0">
                <a:ln/>
                <a:solidFill>
                  <a:schemeClr val="tx1"/>
                </a:solidFill>
                <a:effectLst/>
                <a:latin typeface="NikoshBAN" panose="02000000000000000000" pitchFamily="2" charset="0"/>
                <a:cs typeface="NikoshBAN" panose="02000000000000000000" pitchFamily="2" charset="0"/>
              </a:rPr>
              <a:t> কান্তি গোপ টিটু, সহকারি শিক্ষক, পুটিজুরী এস.সি উচ্চ বিদ্যালয়, বাহুবল, হবিগঞ্জ </a:t>
            </a:r>
            <a:endParaRPr lang="en-US" sz="1100" b="1" cap="none" spc="0" dirty="0">
              <a:ln/>
              <a:solidFill>
                <a:schemeClr val="tx1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7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0160" y="2031394"/>
            <a:ext cx="9637635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 smtClean="0">
                <a:ln/>
                <a:solidFill>
                  <a:srgbClr val="79CF07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আজকের</a:t>
            </a:r>
            <a:r>
              <a:rPr lang="en-US" sz="9600" b="1" dirty="0" smtClean="0">
                <a:ln/>
                <a:solidFill>
                  <a:srgbClr val="79CF07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79CF07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9600" b="1" dirty="0" smtClean="0">
                <a:ln/>
                <a:solidFill>
                  <a:srgbClr val="79CF07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79CF07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r>
              <a:rPr lang="en-US" sz="9600" b="1" dirty="0" smtClean="0">
                <a:ln/>
                <a:solidFill>
                  <a:srgbClr val="79CF07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79CF07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স্বাগ</a:t>
            </a:r>
            <a:r>
              <a:rPr lang="en-US" sz="9600" b="1" dirty="0" err="1">
                <a:ln/>
                <a:solidFill>
                  <a:srgbClr val="79CF07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endParaRPr lang="en-US" sz="9600" b="1" dirty="0">
              <a:ln/>
              <a:solidFill>
                <a:srgbClr val="79CF07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78" y="209937"/>
            <a:ext cx="11543624" cy="668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4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8" y="529232"/>
            <a:ext cx="5487430" cy="27799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79" y="2356410"/>
            <a:ext cx="5487430" cy="29847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009025" y="4696568"/>
            <a:ext cx="344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5" name="Flowchart: Punched Tape 4"/>
          <p:cNvSpPr/>
          <p:nvPr/>
        </p:nvSpPr>
        <p:spPr>
          <a:xfrm>
            <a:off x="1009025" y="3569976"/>
            <a:ext cx="2570936" cy="1126592"/>
          </a:xfrm>
          <a:prstGeom prst="flowChartPunchedTape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54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আদর্শ পাঠ</a:t>
            </a:r>
            <a:endParaRPr lang="en-US" sz="5400" b="1" dirty="0">
              <a:ln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Flowchart: Punched Tape 5"/>
          <p:cNvSpPr/>
          <p:nvPr/>
        </p:nvSpPr>
        <p:spPr>
          <a:xfrm>
            <a:off x="7408722" y="5655015"/>
            <a:ext cx="2570936" cy="1082698"/>
          </a:xfrm>
          <a:prstGeom prst="flowChartPunchedTap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54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সরব পাঠ</a:t>
            </a:r>
            <a:endParaRPr lang="en-US" sz="5400" b="1" dirty="0">
              <a:ln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53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3884050" y="292622"/>
            <a:ext cx="3579960" cy="658397"/>
          </a:xfrm>
          <a:prstGeom prst="ribb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6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শব্দার্থ</a:t>
            </a:r>
            <a:endParaRPr lang="en-US" sz="3600" b="1" dirty="0">
              <a:ln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2264" y="1754215"/>
            <a:ext cx="223920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রক্তে রাঙানো</a:t>
            </a:r>
            <a:endParaRPr lang="en-US" sz="32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9355" y="1664309"/>
            <a:ext cx="568368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আলংকারিক অর্থে বহু মানুষের আত্মো</a:t>
            </a:r>
            <a:r>
              <a:rPr lang="bn-BD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ৎসর্গ</a:t>
            </a:r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  <a:endParaRPr lang="en-US" sz="32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9355" y="3484934"/>
            <a:ext cx="568368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চোখের পানিতে নির্মিত । এটা কবির কল্পনা ।</a:t>
            </a:r>
            <a:endParaRPr lang="en-US" sz="32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265" y="3490878"/>
            <a:ext cx="223920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অশ্রু-গড়া</a:t>
            </a:r>
            <a:endParaRPr lang="en-US" sz="32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2264" y="5348855"/>
            <a:ext cx="223920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বসুন্ধরা</a:t>
            </a:r>
            <a:endParaRPr lang="en-US" sz="32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9355" y="5348854"/>
            <a:ext cx="568368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পৃথিবী 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5916" r="2741" b="8112"/>
          <a:stretch/>
        </p:blipFill>
        <p:spPr>
          <a:xfrm>
            <a:off x="3664019" y="1087137"/>
            <a:ext cx="2015794" cy="16223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19" y="3064338"/>
            <a:ext cx="2015794" cy="16003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20" y="4949893"/>
            <a:ext cx="2070688" cy="14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8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916" y="392337"/>
            <a:ext cx="3630961" cy="672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9485" y="1534061"/>
            <a:ext cx="1569264" cy="963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93"/>
          <a:stretch/>
        </p:blipFill>
        <p:spPr>
          <a:xfrm>
            <a:off x="6197331" y="1534059"/>
            <a:ext cx="1312741" cy="9637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84" y="3167485"/>
            <a:ext cx="2828636" cy="15340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84" y="5178009"/>
            <a:ext cx="2828636" cy="15215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80878" y="1676224"/>
            <a:ext cx="278891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পরিবর্তন ।</a:t>
            </a:r>
            <a:endParaRPr lang="en-US" sz="32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80879" y="3642127"/>
            <a:ext cx="278890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লগ্ন; ঠিক সময় ।</a:t>
            </a:r>
            <a:endParaRPr lang="en-US" sz="32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80878" y="5756350"/>
            <a:ext cx="278891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স্বর্গীয় নদীর ধারা ।</a:t>
            </a:r>
            <a:endParaRPr lang="en-US" sz="32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66849" y="5756350"/>
            <a:ext cx="178306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অলকানন্দা</a:t>
            </a:r>
            <a:endParaRPr lang="en-US" sz="32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66848" y="3750235"/>
            <a:ext cx="178306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লগন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66848" y="1676225"/>
            <a:ext cx="178306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b="1" dirty="0" smtClean="0">
                <a:ln/>
                <a:latin typeface="NikoshBAN" pitchFamily="2" charset="0"/>
                <a:cs typeface="NikoshBAN" pitchFamily="2" charset="0"/>
              </a:rPr>
              <a:t>ক্রান্তি</a:t>
            </a:r>
            <a:endParaRPr lang="en-US" sz="3200" b="1" dirty="0">
              <a:ln/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38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9957" y="658398"/>
            <a:ext cx="5376851" cy="64633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6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রক্তে রাঙানো</a:t>
            </a:r>
            <a:endParaRPr lang="en-US" sz="36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9120" y="658398"/>
            <a:ext cx="5363030" cy="64633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অশ্রু-গড়া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3" y="1613615"/>
            <a:ext cx="3877387" cy="40047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542" y="1613615"/>
            <a:ext cx="4393484" cy="4004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69957" y="6101149"/>
            <a:ext cx="5376851" cy="52322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রক্তে রাঙানো একুশে ফেব্রুয়ারি</a:t>
            </a:r>
            <a:r>
              <a:rPr lang="en-US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9120" y="6101149"/>
            <a:ext cx="5363030" cy="52322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অশ্রু-গড়া এ স্বাধীনতা ।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8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4667" y="497457"/>
            <a:ext cx="5570363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6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বসুন্ধরা</a:t>
            </a:r>
            <a:endParaRPr lang="en-US" sz="36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7652" y="497457"/>
            <a:ext cx="5335385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লগন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9" y="1433843"/>
            <a:ext cx="5029200" cy="43261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889" y="1433843"/>
            <a:ext cx="4770910" cy="42923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414667" y="5910946"/>
            <a:ext cx="5570363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বসুন্ধরা সত্যি রহস্যে ঘেরা 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7651" y="5910946"/>
            <a:ext cx="5335385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গোধূলি লগন আমার খুব ভালো লাগে 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13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551" y="408008"/>
            <a:ext cx="5964422" cy="876922"/>
          </a:xfr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BD" sz="6000" b="1" dirty="0" smtClean="0">
                <a:ln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দলীয় কাজ</a:t>
            </a:r>
            <a:endParaRPr lang="en-US" sz="6000" b="1" dirty="0">
              <a:ln/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377" y="1913595"/>
            <a:ext cx="11292771" cy="1334498"/>
          </a:xfrm>
          <a:ln w="28575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>
              <a:buNone/>
            </a:pPr>
            <a:r>
              <a:rPr lang="bn-IN" sz="40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নিচে কয়েকটি শব্দ দেয়া হলো । </a:t>
            </a:r>
            <a:r>
              <a:rPr lang="bn-BD" sz="4000" b="1" dirty="0" smtClean="0">
                <a:ln/>
                <a:latin typeface="NikoshBAN" pitchFamily="2" charset="0"/>
                <a:cs typeface="NikoshBAN" pitchFamily="2" charset="0"/>
              </a:rPr>
              <a:t>প্রত্যেক দল </a:t>
            </a:r>
            <a:r>
              <a:rPr lang="bn-IN" sz="4000" b="1" dirty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BD" sz="4000" b="1" dirty="0" smtClean="0">
                <a:ln/>
                <a:latin typeface="NikoshBAN" pitchFamily="2" charset="0"/>
                <a:cs typeface="NikoshBAN" pitchFamily="2" charset="0"/>
              </a:rPr>
              <a:t>টি করে শব্দ নিয়ে বাক্য রচনা</a:t>
            </a:r>
            <a:r>
              <a:rPr lang="bn-IN" sz="4000" b="1" dirty="0" smtClean="0">
                <a:ln/>
                <a:latin typeface="NikoshBAN" pitchFamily="2" charset="0"/>
                <a:cs typeface="NikoshBAN" pitchFamily="2" charset="0"/>
              </a:rPr>
              <a:t> করবে এবং</a:t>
            </a:r>
            <a:r>
              <a:rPr lang="bn-BD" sz="4000" b="1" dirty="0" smtClean="0">
                <a:ln/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 smtClean="0">
                <a:ln/>
                <a:latin typeface="NikoshBAN" pitchFamily="2" charset="0"/>
                <a:cs typeface="NikoshBAN" pitchFamily="2" charset="0"/>
              </a:rPr>
              <a:t>উপস্থাপন</a:t>
            </a:r>
            <a:r>
              <a:rPr lang="bn-BD" sz="4000" b="1" dirty="0" smtClean="0">
                <a:ln/>
                <a:latin typeface="NikoshBAN" pitchFamily="2" charset="0"/>
                <a:cs typeface="NikoshBAN" pitchFamily="2" charset="0"/>
              </a:rPr>
              <a:t> ক</a:t>
            </a:r>
            <a:r>
              <a:rPr lang="bn-IN" sz="4000" b="1" dirty="0" smtClean="0">
                <a:ln/>
                <a:latin typeface="NikoshBAN" pitchFamily="2" charset="0"/>
                <a:cs typeface="NikoshBAN" pitchFamily="2" charset="0"/>
              </a:rPr>
              <a:t>রবে-</a:t>
            </a:r>
            <a:endParaRPr lang="en-US" sz="4000" b="1" dirty="0">
              <a:ln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376" y="3628501"/>
            <a:ext cx="3331162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bn-IN" sz="4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রক্তে রাঙানো  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bn-IN" sz="4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অশ্রু-গড়া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bn-IN" sz="4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বসুন্ধরা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bn-IN" sz="4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ক্রান্তি</a:t>
            </a:r>
            <a:endParaRPr lang="en-US" sz="4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8631" y="3628501"/>
            <a:ext cx="4160497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bn-IN" sz="4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লগন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bn-IN" sz="4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অলকনন্দা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bn-IN" sz="4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শহিদ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bn-IN" sz="4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ওরা গুলি ছোড়ে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endParaRPr lang="bn-IN" sz="4800" b="1" dirty="0" smtClean="0">
              <a:ln/>
              <a:solidFill>
                <a:schemeClr val="accent4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685800" indent="-685800">
              <a:buFont typeface="Wingdings" panose="05000000000000000000" pitchFamily="2" charset="2"/>
              <a:buChar char="v"/>
            </a:pPr>
            <a:endParaRPr lang="en-US" sz="4800" b="1" dirty="0">
              <a:ln/>
              <a:solidFill>
                <a:schemeClr val="accent4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21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556" y="541350"/>
            <a:ext cx="11313587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নিচের ছবিগুলো দেখো এবং কবিতার কোন চরণের সাথে মিল আছে বলো-</a:t>
            </a:r>
            <a:endParaRPr lang="en-US" sz="32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t="5618" r="3545" b="7943"/>
          <a:stretch/>
        </p:blipFill>
        <p:spPr>
          <a:xfrm>
            <a:off x="3956665" y="1656426"/>
            <a:ext cx="3566138" cy="25408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6" y="1656427"/>
            <a:ext cx="3331159" cy="25408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876" y="1656426"/>
            <a:ext cx="3819286" cy="25408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345556" y="4642807"/>
            <a:ext cx="11313587" cy="206210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আমার ভাইয়ের রক্তে রাঙানো একুশে ফেব্রুয়ারি</a:t>
            </a:r>
          </a:p>
          <a:p>
            <a:pPr algn="ctr"/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আমি কি ভুলিতে পারি</a:t>
            </a:r>
          </a:p>
          <a:p>
            <a:pPr algn="ctr"/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ছেলেহারা শত মায়ের অশ্রু-গড়া এ ফেব্রুয়ারি</a:t>
            </a:r>
          </a:p>
          <a:p>
            <a:pPr algn="ctr"/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আমি কি ভুলিতে পারি</a:t>
            </a:r>
            <a:endParaRPr lang="en-US" sz="32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14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889" y="531385"/>
            <a:ext cx="11232136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 ছবিগুলো ভালোভাবে দেখো এবং কবিতার কোন চরণের সাথে মিল আছে বলো-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91" y="1514059"/>
            <a:ext cx="3480829" cy="2443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06" y="1511860"/>
            <a:ext cx="3794708" cy="24455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r="7827"/>
          <a:stretch/>
        </p:blipFill>
        <p:spPr>
          <a:xfrm>
            <a:off x="8172399" y="1514059"/>
            <a:ext cx="3411627" cy="24433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351890" y="4494471"/>
            <a:ext cx="11232136" cy="2062103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জাগো নাগিনীরা জাগো নাগিনীরা জাগো কালবোশেখীরা</a:t>
            </a:r>
          </a:p>
          <a:p>
            <a:pPr algn="ctr"/>
            <a:r>
              <a:rPr lang="bn-IN" sz="32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শিশু হত্যার বিক্ষোভে আজ কাঁপুক বসুন্ধরা</a:t>
            </a:r>
            <a:r>
              <a:rPr lang="en-US" sz="32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endParaRPr lang="bn-IN" sz="3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32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দেশের সোনার ছেলে খুন করে রোখে মানুষের দাবি</a:t>
            </a:r>
          </a:p>
          <a:p>
            <a:pPr algn="ctr"/>
            <a:r>
              <a:rPr lang="bn-IN" sz="32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দিন বদলের ক্রান্তি লগনে তবু তোরা পার পাবি?</a:t>
            </a:r>
            <a:endParaRPr lang="en-US" sz="3200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99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408" y="336514"/>
            <a:ext cx="10039153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জোড়ায় কাজ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9" b="9142"/>
          <a:stretch/>
        </p:blipFill>
        <p:spPr>
          <a:xfrm>
            <a:off x="929388" y="1240340"/>
            <a:ext cx="10039154" cy="3916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929388" y="5505573"/>
            <a:ext cx="10039154" cy="1077218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‘জাগো নাগিনীরা জাগো কালবোশেখীরা’ বলতে কী বোঝানো হয়েছে?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‘ছেলেহারা শত মায়ের অশ্রু-গড়া এ ফেব্রুয়ারি’ বলতে কী বোঝানো হয়েছে?</a:t>
            </a:r>
          </a:p>
        </p:txBody>
      </p:sp>
    </p:spTree>
    <p:extLst>
      <p:ext uri="{BB962C8B-B14F-4D97-AF65-F5344CB8AC3E}">
        <p14:creationId xmlns:p14="http://schemas.microsoft.com/office/powerpoint/2010/main" val="201926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488" y="596313"/>
            <a:ext cx="11152847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 আরো কয়েকটি ছবি দেখো এবং কবিতার কোন চরনের সাথে মিল আছে বলো-</a:t>
            </a:r>
            <a:endParaRPr lang="en-US" sz="3200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9" y="1601529"/>
            <a:ext cx="3641044" cy="24848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98" y="1601529"/>
            <a:ext cx="3619208" cy="24848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74" y="1601529"/>
            <a:ext cx="3595661" cy="24848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358488" y="4504770"/>
            <a:ext cx="11152847" cy="2062103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সেই আঁধারের পশুদের মুখ চেনা</a:t>
            </a:r>
          </a:p>
          <a:p>
            <a:pPr algn="ctr"/>
            <a:r>
              <a:rPr lang="bn-IN" sz="32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তাহাদের তরে মায়ের, বোনের, ভায়ের চরম ঘৃণা</a:t>
            </a:r>
          </a:p>
          <a:p>
            <a:pPr algn="ctr"/>
            <a:r>
              <a:rPr lang="bn-IN" sz="32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ওরা গুলি ছোড়ে এদেশের প্রাণে দেশের দাবিকে রোখে</a:t>
            </a:r>
          </a:p>
          <a:p>
            <a:pPr algn="ctr"/>
            <a:r>
              <a:rPr lang="bn-IN" sz="32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ওদের ঘৃণ্য পদাঘাত এই বাংলার বুকে </a:t>
            </a:r>
            <a:endParaRPr lang="en-US" sz="3200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66" y="361110"/>
            <a:ext cx="11231544" cy="641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8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55" t="4626" r="2043" b="52412"/>
          <a:stretch/>
        </p:blipFill>
        <p:spPr>
          <a:xfrm>
            <a:off x="6361575" y="1136014"/>
            <a:ext cx="5299411" cy="2564505"/>
          </a:xfrm>
          <a:prstGeom prst="snip2DiagRect">
            <a:avLst>
              <a:gd name="adj1" fmla="val 0"/>
              <a:gd name="adj2" fmla="val 2818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73200" y="307253"/>
            <a:ext cx="11287786" cy="584775"/>
          </a:xfrm>
          <a:prstGeom prst="rect">
            <a:avLst/>
          </a:prstGeom>
          <a:noFill/>
          <a:ln w="28575">
            <a:solidFill>
              <a:srgbClr val="42F06B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নিচের ছবিগুলো ভালোভাবে দেখো-</a:t>
            </a:r>
            <a:endParaRPr lang="en-US" sz="32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8408" r="4288" b="9945"/>
          <a:stretch/>
        </p:blipFill>
        <p:spPr>
          <a:xfrm>
            <a:off x="373200" y="1136014"/>
            <a:ext cx="5467790" cy="2564505"/>
          </a:xfrm>
          <a:prstGeom prst="snip2DiagRect">
            <a:avLst>
              <a:gd name="adj1" fmla="val 3031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3888086"/>
            <a:ext cx="5467790" cy="2784381"/>
          </a:xfrm>
          <a:prstGeom prst="snip2DiagRect">
            <a:avLst>
              <a:gd name="adj1" fmla="val 0"/>
              <a:gd name="adj2" fmla="val 2650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16" y="3075434"/>
            <a:ext cx="1278534" cy="13975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575" y="3888086"/>
            <a:ext cx="5299412" cy="2778307"/>
          </a:xfrm>
          <a:prstGeom prst="snip2DiagRect">
            <a:avLst>
              <a:gd name="adj1" fmla="val 2811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2076819" y="1169792"/>
            <a:ext cx="3739787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2800" b="1" dirty="0" smtClean="0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১৪৪ধারা ভাঙার প্রস্তুতি চলছে</a:t>
            </a:r>
            <a:endParaRPr lang="en-US" sz="2800" b="1" dirty="0">
              <a:ln/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3839" y="1079595"/>
            <a:ext cx="326912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কালো পতাকা উড়াচ্ছে ছাত্ররা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12176" y="3949733"/>
            <a:ext cx="3961571" cy="52322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পাকিস্তানিদের গুলিতে নিহত শহিদ</a:t>
            </a:r>
            <a:endParaRPr lang="en-US" sz="2800" b="1" dirty="0">
              <a:ln/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06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76" y="4133464"/>
            <a:ext cx="5216781" cy="2523665"/>
          </a:xfrm>
          <a:prstGeom prst="snip2DiagRect">
            <a:avLst>
              <a:gd name="adj1" fmla="val 0"/>
              <a:gd name="adj2" fmla="val 2182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01" y="1234452"/>
            <a:ext cx="5448637" cy="2640890"/>
          </a:xfrm>
          <a:prstGeom prst="snip2DiagRect">
            <a:avLst>
              <a:gd name="adj1" fmla="val 0"/>
              <a:gd name="adj2" fmla="val 2434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62276" y="368136"/>
            <a:ext cx="11248407" cy="584775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নিচের ছবিগুলো ভালোভাবে দেখো-</a:t>
            </a:r>
            <a:endParaRPr lang="en-US" sz="32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3474" r="2134" b="3487"/>
          <a:stretch/>
        </p:blipFill>
        <p:spPr>
          <a:xfrm>
            <a:off x="362276" y="1234452"/>
            <a:ext cx="5216781" cy="2640890"/>
          </a:xfrm>
          <a:prstGeom prst="snip2DiagRect">
            <a:avLst>
              <a:gd name="adj1" fmla="val 2634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01" y="4133464"/>
            <a:ext cx="5448637" cy="2522210"/>
          </a:xfrm>
          <a:prstGeom prst="snip2DiagRect">
            <a:avLst>
              <a:gd name="adj1" fmla="val 2501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08" y="3406590"/>
            <a:ext cx="1080942" cy="11441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2355302" y="1246387"/>
            <a:ext cx="3205129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শহিদের জন্য জানাজা র‍্যালি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8701" y="1246387"/>
            <a:ext cx="1938166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দুর্বার আন্দোলন</a:t>
            </a:r>
            <a:endParaRPr lang="en-US" sz="2800" b="1" dirty="0">
              <a:ln/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87893" y="6067411"/>
            <a:ext cx="1772538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নির্বিচারে হত্যা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66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32" y="694316"/>
            <a:ext cx="11388758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 কয়েকটি ছবি দেখো এবং কবিতার কোন চরণের সাথে এর মিল আছে বলো- </a:t>
            </a:r>
            <a:endParaRPr lang="en-US" sz="3200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r="1184" b="6197"/>
          <a:stretch/>
        </p:blipFill>
        <p:spPr>
          <a:xfrm>
            <a:off x="359378" y="1786297"/>
            <a:ext cx="3732937" cy="23359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34" y="1769536"/>
            <a:ext cx="3554804" cy="23381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"/>
          <a:stretch/>
        </p:blipFill>
        <p:spPr>
          <a:xfrm>
            <a:off x="8394492" y="1739556"/>
            <a:ext cx="3229154" cy="23827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359378" y="4418959"/>
            <a:ext cx="11264266" cy="206210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2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ওরা  এদেশের নয়,</a:t>
            </a:r>
          </a:p>
          <a:p>
            <a:pPr algn="ctr"/>
            <a:r>
              <a:rPr lang="bn-IN" sz="32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দেশের ভাগ্য ওরা করে বিক্রয়</a:t>
            </a:r>
          </a:p>
          <a:p>
            <a:pPr algn="ctr"/>
            <a:r>
              <a:rPr lang="bn-IN" sz="32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ওরা মানুষের অন্ন, বস্ত্র, শান্তি নিয়েছি কাড়ি</a:t>
            </a:r>
          </a:p>
          <a:p>
            <a:pPr algn="ctr"/>
            <a:r>
              <a:rPr lang="bn-IN" sz="32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একুশে ফেব্রুয়ারি, একুশে ফেব্রুয়ারি ।। </a:t>
            </a:r>
            <a:endParaRPr lang="en-US" sz="3200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89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4660491" y="279315"/>
            <a:ext cx="2499432" cy="916267"/>
          </a:xfrm>
          <a:prstGeom prst="flowChartPunchedTape">
            <a:avLst/>
          </a:prstGeom>
          <a:gradFill flip="none" rotWithShape="1">
            <a:gsLst>
              <a:gs pos="0">
                <a:srgbClr val="79CF07">
                  <a:tint val="66000"/>
                  <a:satMod val="160000"/>
                </a:srgbClr>
              </a:gs>
              <a:gs pos="50000">
                <a:srgbClr val="79CF07">
                  <a:tint val="44500"/>
                  <a:satMod val="160000"/>
                </a:srgbClr>
              </a:gs>
              <a:gs pos="100000">
                <a:srgbClr val="79CF07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60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মুল্যায়ন</a:t>
            </a:r>
            <a:endParaRPr lang="en-US" sz="6000" b="1" dirty="0">
              <a:ln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6134" y="1272090"/>
            <a:ext cx="644116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IN" sz="3200" dirty="0" smtClean="0">
                <a:solidFill>
                  <a:schemeClr val="accent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আবদুল গাফফার চৌধুরী কী পেশা গ্রহণ করেন?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935" y="1865519"/>
            <a:ext cx="1520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ক)শিক্ষকতা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1627" y="1879063"/>
            <a:ext cx="1976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খ) সাংবাদিকতা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4454" y="1867918"/>
            <a:ext cx="1285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গ)ব্যবসা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93767" y="1861607"/>
            <a:ext cx="241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ঘ) সরকারি চাকুরি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134" y="2293925"/>
            <a:ext cx="644116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IN" sz="3200" dirty="0" smtClean="0">
                <a:solidFill>
                  <a:schemeClr val="accent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‘একুশের গান’ কোন সংকলনে ছাপানো হয়?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100" y="2861697"/>
            <a:ext cx="2100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/>
              <a:t>ক)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গল্প সংকলনে 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054715" y="2845409"/>
            <a:ext cx="239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খ) বার্ষিক সংকলনে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134" y="3309153"/>
            <a:ext cx="644116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IN" sz="3200" dirty="0" smtClean="0">
                <a:solidFill>
                  <a:schemeClr val="accent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৩। ‘ক্রান্তি’ শব্দের প্রতিশব্দ কোনটি?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4607" y="2810595"/>
            <a:ext cx="246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গ) একুশে ফেব্রুয়ারি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11256" y="2810595"/>
            <a:ext cx="193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ঘ) বিজয় দিবস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099" y="3720660"/>
            <a:ext cx="132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ক)পরিশ্রম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1627" y="3705154"/>
            <a:ext cx="2266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খ)পরিবর্তন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4607" y="3645259"/>
            <a:ext cx="2011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গ)সীমান্ত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11257" y="3705154"/>
            <a:ext cx="1907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ঘ)শেষ দিক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6134" y="4062306"/>
            <a:ext cx="803763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3200" b="1" dirty="0" smtClean="0">
                <a:ln/>
                <a:solidFill>
                  <a:schemeClr val="accent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৪। ‘ওরা গুলি ছোড়ে’-এখানে ‘ওরা’ বলা হয়েছে কাদের?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4934" y="4543505"/>
            <a:ext cx="280937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ক)ব্যবসায়ীদের     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61626" y="4543505"/>
            <a:ext cx="272298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খ)পাকিস্থানি শাসকদের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74454" y="4546584"/>
            <a:ext cx="28681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গ)স্বাধীনতা বিরোধীদের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42567" y="4543505"/>
            <a:ext cx="285429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ঘ) পাকিস্থানি সৈন্যদের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6134" y="4956865"/>
            <a:ext cx="960645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3200" b="1" dirty="0" smtClean="0">
                <a:ln/>
                <a:solidFill>
                  <a:schemeClr val="accent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৫। একুশে ফেব্রুয়ারির মর্মকথা-</a:t>
            </a:r>
            <a:endParaRPr lang="en-US" sz="3200" b="1" dirty="0">
              <a:ln/>
              <a:solidFill>
                <a:schemeClr val="accent2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4934" y="5431165"/>
            <a:ext cx="2460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ক)জাতীয় স্বাধীনতা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32255" y="5427919"/>
            <a:ext cx="2681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খ)জাতীয় স্বাধীকার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74454" y="5427919"/>
            <a:ext cx="26193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গ) জাতীয় স্বকীয়তা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42567" y="5427919"/>
            <a:ext cx="255020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ঘ)জাতীয় মুক্তি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9988" y="599060"/>
            <a:ext cx="143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শুদ্ধ উত্তর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02579" y="599060"/>
            <a:ext cx="1268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ভুল উত্তর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27536" y="625478"/>
            <a:ext cx="1268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ভুল উত্তর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26767" y="595982"/>
            <a:ext cx="121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ভুল উত্তর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30618" y="595982"/>
            <a:ext cx="1257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শুদ্ধ উত্তর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16964" y="595982"/>
            <a:ext cx="1385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ভুল উত্তর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0921" y="524445"/>
            <a:ext cx="1509519" cy="7799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832" y="523173"/>
            <a:ext cx="1509519" cy="77990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030618" y="616421"/>
            <a:ext cx="11714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শুদ্ধ উত্তর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439143" y="595982"/>
            <a:ext cx="156191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ভুল উত্তর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225" y="605336"/>
            <a:ext cx="1557440" cy="5389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965" y="605816"/>
            <a:ext cx="1557440" cy="53895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017353" y="609897"/>
            <a:ext cx="1133424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শুদ্ধ উত্তর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412467" y="578622"/>
            <a:ext cx="127164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ভুল উত্তর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334" y="562234"/>
            <a:ext cx="1269913" cy="5452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929" y="569866"/>
            <a:ext cx="1269913" cy="54529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003077" y="595982"/>
            <a:ext cx="147897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শুদ্ধ উত্তর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444385" y="582429"/>
            <a:ext cx="117143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ভুল উত্তর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810" y="590113"/>
            <a:ext cx="1174071" cy="5389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465" y="559156"/>
            <a:ext cx="1174071" cy="53895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752737" y="6256480"/>
            <a:ext cx="4492230" cy="523220"/>
          </a:xfrm>
          <a:prstGeom prst="rect">
            <a:avLst/>
          </a:prstGeom>
          <a:solidFill>
            <a:srgbClr val="FD33FF"/>
          </a:solidFill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( অপশনগুলোতে ক্লিক </a:t>
            </a:r>
            <a:r>
              <a:rPr lang="bn-IN" sz="2800" b="1" dirty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করতে </a:t>
            </a:r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হবে )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88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53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5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5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53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5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53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3" presetClass="entr" presetSubtype="1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/>
      <p:bldP spid="7" grpId="0"/>
      <p:bldP spid="8" grpId="0"/>
      <p:bldP spid="10" grpId="0"/>
      <p:bldP spid="11" grpId="0" animBg="1"/>
      <p:bldP spid="12" grpId="0"/>
      <p:bldP spid="13" grpId="0"/>
      <p:bldP spid="14" grpId="0" animBg="1"/>
      <p:bldP spid="15" grpId="0"/>
      <p:bldP spid="16" grpId="0"/>
      <p:bldP spid="18" grpId="0"/>
      <p:bldP spid="19" grpId="0"/>
      <p:bldP spid="20" grpId="0" animBg="1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" grpId="0"/>
      <p:bldP spid="6" grpId="0"/>
      <p:bldP spid="33" grpId="0"/>
      <p:bldP spid="9" grpId="0"/>
      <p:bldP spid="17" grpId="0"/>
      <p:bldP spid="23" grpId="0"/>
      <p:bldP spid="36" grpId="0"/>
      <p:bldP spid="37" grpId="0"/>
      <p:bldP spid="41" grpId="0"/>
      <p:bldP spid="42" grpId="0"/>
      <p:bldP spid="45" grpId="0"/>
      <p:bldP spid="46" grpId="0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3636" y="505489"/>
            <a:ext cx="3732005" cy="10156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60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60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098" y="3725378"/>
            <a:ext cx="11295080" cy="83099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8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“</a:t>
            </a:r>
            <a:r>
              <a:rPr lang="bn-IN" sz="4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বর্বর পাকিস্তানি বাহিনীর অত্যাচারের </a:t>
            </a:r>
            <a:r>
              <a:rPr lang="bn-IN" sz="48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বর্ণনা </a:t>
            </a:r>
            <a:r>
              <a:rPr lang="bn-BD" sz="4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লিখে আনবে”</a:t>
            </a:r>
            <a:r>
              <a:rPr lang="bn-IN" sz="4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80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57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1105779" y="1594783"/>
            <a:ext cx="9675568" cy="3745550"/>
          </a:xfrm>
          <a:prstGeom prst="flowChartPunchedTa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bn-IN" sz="15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সবাইকে ধন্যবাদ</a:t>
            </a:r>
            <a:endParaRPr lang="en-US" sz="15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t="8370" r="6786" b="8924"/>
          <a:stretch/>
        </p:blipFill>
        <p:spPr>
          <a:xfrm>
            <a:off x="145132" y="224420"/>
            <a:ext cx="11665079" cy="670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3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3122" y="498222"/>
            <a:ext cx="6166657" cy="707886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40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এসো আমরা একটি ভিডিও দেখি </a:t>
            </a:r>
            <a:endParaRPr lang="en-US" sz="40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637300"/>
              </p:ext>
            </p:extLst>
          </p:nvPr>
        </p:nvGraphicFramePr>
        <p:xfrm>
          <a:off x="5475288" y="3222625"/>
          <a:ext cx="1028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Packager Shell Object" showAsIcon="1" r:id="rId3" imgW="1028880" imgH="685800" progId="Package">
                  <p:embed/>
                </p:oleObj>
              </mc:Choice>
              <mc:Fallback>
                <p:oleObj name="Packager Shell Object" showAsIcon="1" r:id="rId3" imgW="10288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75288" y="3222625"/>
                        <a:ext cx="10287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157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8610" y="707706"/>
            <a:ext cx="11120399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4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ছবিগুলোতে</a:t>
            </a:r>
            <a:r>
              <a:rPr lang="en-US" sz="4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দেখতে</a:t>
            </a:r>
            <a:r>
              <a:rPr lang="en-US" sz="4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পাচ্ছ</a:t>
            </a:r>
            <a:r>
              <a:rPr lang="en-US" sz="4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40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610" y="5435205"/>
            <a:ext cx="11120399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অমর একুশে ফেব্রুয়ারিতে সবাই প্রভাতফেরীর গান গাইছে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0" y="1827138"/>
            <a:ext cx="5362550" cy="31965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0" r="13693"/>
          <a:stretch/>
        </p:blipFill>
        <p:spPr>
          <a:xfrm>
            <a:off x="6139795" y="1840161"/>
            <a:ext cx="5399254" cy="32184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9482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162" y="1502723"/>
            <a:ext cx="659320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6000" b="1" dirty="0" smtClean="0">
                <a:ln/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আমাদের আজকের পাঠ-</a:t>
            </a:r>
            <a:endParaRPr lang="en-US" sz="6000" b="1" dirty="0">
              <a:ln/>
              <a:solidFill>
                <a:schemeClr val="accent6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5064" y="2326208"/>
            <a:ext cx="7602232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15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একুশের গান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20552" y="4189068"/>
            <a:ext cx="6155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7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-</a:t>
            </a:r>
            <a:r>
              <a:rPr lang="bn-IN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আবদুল গাফফার চৌধুরী</a:t>
            </a:r>
            <a:endParaRPr lang="en-US" sz="5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52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773472" y="277990"/>
            <a:ext cx="4423117" cy="1580154"/>
          </a:xfrm>
          <a:prstGeom prst="horizontalScroll">
            <a:avLst>
              <a:gd name="adj" fmla="val 15278"/>
            </a:avLst>
          </a:prstGeom>
          <a:solidFill>
            <a:schemeClr val="tx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267" y="2243327"/>
            <a:ext cx="11389527" cy="28007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কবি আবদুল গাফফার চৌধুরীর পরিচয় বলতে পারবে । 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নতুন শব্দের অর্থ বলে বাক্য রচনা করতে পারবে ।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‘একুশের গান’ কবিতাংশটি আদর্শরূপে পাঠ করতে পারবে ।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বর্বর পাকিস্তানি বাহিনীর অত্যাচারের কথা বর্ণনা করতে পারবে ।</a:t>
            </a:r>
            <a:endParaRPr lang="en-US" sz="4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2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r="15866" b="5969"/>
          <a:stretch/>
        </p:blipFill>
        <p:spPr>
          <a:xfrm>
            <a:off x="2602041" y="543019"/>
            <a:ext cx="2584761" cy="26911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862358" y="369207"/>
            <a:ext cx="2799005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n-IN" sz="28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আবদুল গাফফার চৌধুরী</a:t>
            </a:r>
            <a:endParaRPr lang="en-US" sz="28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1384" y="2021679"/>
            <a:ext cx="77404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জন্ম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8811" y="2812898"/>
            <a:ext cx="157919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শিক্ষাজীবন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944" y="3521088"/>
            <a:ext cx="193857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পেশা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001" y="4229279"/>
            <a:ext cx="215972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উল্লেখযোগ্য গ্রন্থ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506" y="5020498"/>
            <a:ext cx="2411986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বিশেষ ভূমিকা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97" y="5709061"/>
            <a:ext cx="2636595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পুরস্কার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Wave 10"/>
          <p:cNvSpPr/>
          <p:nvPr/>
        </p:nvSpPr>
        <p:spPr>
          <a:xfrm>
            <a:off x="304089" y="275223"/>
            <a:ext cx="2377424" cy="996316"/>
          </a:xfrm>
          <a:prstGeom prst="wav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6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লেখক পরিচিতি</a:t>
            </a:r>
            <a:endParaRPr lang="en-US" sz="3600" b="1" dirty="0">
              <a:ln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089" y="6430078"/>
            <a:ext cx="11375703" cy="523220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2800" b="1" dirty="0" smtClean="0">
                <a:ln/>
                <a:solidFill>
                  <a:srgbClr val="C40CB7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(লেখাগুলোতে ক্লিক করুন, অফ-অন বাটনের মতো কাজ করবে ।)</a:t>
            </a:r>
            <a:endParaRPr lang="en-US" sz="2800" b="1" dirty="0">
              <a:ln/>
              <a:solidFill>
                <a:srgbClr val="C40CB7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5786337" y="1653541"/>
            <a:ext cx="4988344" cy="2957741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6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১৯৩৪ খ্রিষ্টাব্দের ১২ই ডিসেম্বর বরিশালে জন্মগ্রহণ করেন ।</a:t>
            </a:r>
            <a:endParaRPr lang="en-US" sz="3600" b="1" dirty="0">
              <a:ln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5786338" y="1614440"/>
            <a:ext cx="4988344" cy="3030855"/>
          </a:xfrm>
          <a:prstGeom prst="cloudCallout">
            <a:avLst>
              <a:gd name="adj1" fmla="val -68431"/>
              <a:gd name="adj2" fmla="val -1770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600" b="1" dirty="0" smtClean="0">
                <a:ln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ঢাকা বিশ্ববিদ্যালয় থেকে বাংলায় স্নাতকোত্তর ডিগ্রী অর্জন করেন ।</a:t>
            </a:r>
            <a:endParaRPr lang="en-US" sz="3600" b="1" dirty="0">
              <a:ln/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Explosion 2 15"/>
          <p:cNvSpPr/>
          <p:nvPr/>
        </p:nvSpPr>
        <p:spPr>
          <a:xfrm>
            <a:off x="4968240" y="630818"/>
            <a:ext cx="6903720" cy="4344998"/>
          </a:xfrm>
          <a:prstGeom prst="irregularSeal2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6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সাংবাদিকতা</a:t>
            </a:r>
            <a:r>
              <a:rPr lang="bn-IN" sz="3600" b="1" dirty="0" smtClean="0">
                <a:ln/>
                <a:solidFill>
                  <a:schemeClr val="accent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b="1" dirty="0">
              <a:ln/>
              <a:solidFill>
                <a:schemeClr val="accent4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6034550" y="1375848"/>
            <a:ext cx="4771099" cy="3171965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6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উল্লেখযোগ্য শিশুতোষ গ্রন্থ-‘ডানপিটে শওকত’ এবং ‘আধার কুঠির ছেলেটি’ ।</a:t>
            </a:r>
            <a:endParaRPr lang="en-US" sz="3600" b="1" dirty="0">
              <a:ln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Cloud Callout 18"/>
          <p:cNvSpPr/>
          <p:nvPr/>
        </p:nvSpPr>
        <p:spPr>
          <a:xfrm>
            <a:off x="5130721" y="1470024"/>
            <a:ext cx="6513729" cy="3208967"/>
          </a:xfrm>
          <a:prstGeom prst="cloudCallout">
            <a:avLst>
              <a:gd name="adj1" fmla="val -53486"/>
              <a:gd name="adj2" fmla="val -43216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bn-IN" sz="36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r"/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সমাজমনস্ক লেখক হিসেবে ভাষা-আন্দোলন(১৯৫২) ও মুক্তিযুদ্ধ(১৯৭১) চলাকালে বিশেষ ভূমিকা পালন করেন ।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6119337" y="1468297"/>
            <a:ext cx="4536496" cy="3594980"/>
          </a:xfrm>
          <a:prstGeom prst="wedgeRoundRectCallout">
            <a:avLst>
              <a:gd name="adj1" fmla="val -70384"/>
              <a:gd name="adj2" fmla="val -30173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3600" b="1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তিনি বাংলা একাডেমি পুরস্কার, একুশে পদক, ইউনেস্কো পুরস্কার ও বঙ্গবন্ধু পুরস্কারে ভূষিত হন ।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57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3090152" y="423947"/>
            <a:ext cx="5651531" cy="1097329"/>
          </a:xfrm>
          <a:prstGeom prst="ribbon">
            <a:avLst>
              <a:gd name="adj1" fmla="val 7334"/>
              <a:gd name="adj2" fmla="val 500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60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6000" b="1" dirty="0">
              <a:ln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6934" y="2575065"/>
            <a:ext cx="9177968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n-IN" sz="36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আবদুল গাফফার চৌধুরী কত খ্রিষ্টাব্দে জন্মগ্রহণ করেন?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bn-IN" sz="36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‘একুশের গান’ কবিতার পটভূমি কী?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bn-IN" sz="36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‘একুশের গান’ কত সালে ছাপা হয়?</a:t>
            </a:r>
          </a:p>
        </p:txBody>
      </p:sp>
    </p:spTree>
    <p:extLst>
      <p:ext uri="{BB962C8B-B14F-4D97-AF65-F5344CB8AC3E}">
        <p14:creationId xmlns:p14="http://schemas.microsoft.com/office/powerpoint/2010/main" val="409900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3064" y="553843"/>
            <a:ext cx="5832985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IN" sz="54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উত্তরগুলো মিলিয়ে নাও</a:t>
            </a:r>
            <a:endParaRPr lang="en-US" sz="5400" b="1" dirty="0">
              <a:ln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1907" y="2620144"/>
            <a:ext cx="5315297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n-IN" sz="36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১৯৩৪ খ্রিষ্টাব্দের ১২ই ডিসেম্বর ।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n-IN" sz="36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১৯৫২ সালের ভাষা আন্দোলন ।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n-IN" sz="3600" b="1" dirty="0" smtClean="0">
                <a:ln/>
                <a:latin typeface="NikoshBAN" panose="02000000000000000000" pitchFamily="2" charset="0"/>
                <a:cs typeface="NikoshBAN" panose="02000000000000000000" pitchFamily="2" charset="0"/>
              </a:rPr>
              <a:t>১৯৫৩ খ্রিষ্টাব্দে ।</a:t>
            </a:r>
          </a:p>
        </p:txBody>
      </p:sp>
    </p:spTree>
    <p:extLst>
      <p:ext uri="{BB962C8B-B14F-4D97-AF65-F5344CB8AC3E}">
        <p14:creationId xmlns:p14="http://schemas.microsoft.com/office/powerpoint/2010/main" val="126358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</TotalTime>
  <Words>655</Words>
  <Application>Microsoft Office PowerPoint</Application>
  <PresentationFormat>Custom</PresentationFormat>
  <Paragraphs>144</Paragraphs>
  <Slides>25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Nikosh</vt:lpstr>
      <vt:lpstr>NikoshBAN</vt:lpstr>
      <vt:lpstr>Vrinda</vt:lpstr>
      <vt:lpstr>Wingdings</vt:lpstr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দলীয় কাজ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</dc:creator>
  <cp:lastModifiedBy>ac</cp:lastModifiedBy>
  <cp:revision>161</cp:revision>
  <dcterms:created xsi:type="dcterms:W3CDTF">2016-02-06T05:18:00Z</dcterms:created>
  <dcterms:modified xsi:type="dcterms:W3CDTF">2016-02-13T16:46:24Z</dcterms:modified>
</cp:coreProperties>
</file>